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0" r:id="rId3"/>
    <p:sldId id="258" r:id="rId4"/>
    <p:sldId id="263" r:id="rId5"/>
    <p:sldId id="259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5673"/>
  </p:normalViewPr>
  <p:slideViewPr>
    <p:cSldViewPr snapToGrid="0" snapToObjects="1">
      <p:cViewPr>
        <p:scale>
          <a:sx n="106" d="100"/>
          <a:sy n="106" d="100"/>
        </p:scale>
        <p:origin x="16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eg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64B6C7-AFD4-504D-85DB-92D5CE414A96}" type="datetimeFigureOut">
              <a:rPr lang="en-US" smtClean="0"/>
              <a:t>4/4/18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1C9762-4356-2F41-8DFC-73106984E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946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Lidar Spec: https://</a:t>
            </a:r>
            <a:r>
              <a:rPr lang="en-US" dirty="0" err="1" smtClean="0"/>
              <a:t>www.autonomoustuff.com</a:t>
            </a:r>
            <a:r>
              <a:rPr lang="en-US" dirty="0" smtClean="0"/>
              <a:t>/</a:t>
            </a:r>
            <a:r>
              <a:rPr lang="en-US" dirty="0" err="1" smtClean="0"/>
              <a:t>wp</a:t>
            </a:r>
            <a:r>
              <a:rPr lang="en-US" dirty="0" smtClean="0"/>
              <a:t>-content/uploads/2016/08/VLP-16-Puck.pdf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Li-Ion Battery Pro/con: http://electronics360.globalspec.com/article/5555/lithium-batteries-the-pros-and-cons</a:t>
            </a:r>
          </a:p>
          <a:p>
            <a:r>
              <a:rPr lang="en-US" dirty="0" smtClean="0"/>
              <a:t>Drone Power Consumption:</a:t>
            </a:r>
            <a:r>
              <a:rPr lang="en-US" baseline="0" dirty="0" smtClean="0"/>
              <a:t> https://</a:t>
            </a:r>
            <a:r>
              <a:rPr lang="en-US" baseline="0" dirty="0" err="1" smtClean="0"/>
              <a:t>www.quora.com</a:t>
            </a:r>
            <a:r>
              <a:rPr lang="en-US" baseline="0" dirty="0" smtClean="0"/>
              <a:t>/What-is-the-power-consumption-of-a-drone-like-the-Phantom-DJI</a:t>
            </a:r>
          </a:p>
          <a:p>
            <a:r>
              <a:rPr lang="en-US" dirty="0" smtClean="0"/>
              <a:t>https://</a:t>
            </a:r>
            <a:r>
              <a:rPr lang="en-US" dirty="0" err="1" smtClean="0"/>
              <a:t>www.google.com</a:t>
            </a:r>
            <a:r>
              <a:rPr lang="en-US" dirty="0" smtClean="0"/>
              <a:t>/</a:t>
            </a:r>
            <a:r>
              <a:rPr lang="en-US" dirty="0" err="1" smtClean="0"/>
              <a:t>url?sa</a:t>
            </a:r>
            <a:r>
              <a:rPr lang="en-US" dirty="0" smtClean="0"/>
              <a:t>=</a:t>
            </a:r>
            <a:r>
              <a:rPr lang="en-US" dirty="0" err="1" smtClean="0"/>
              <a:t>i&amp;rct</a:t>
            </a:r>
            <a:r>
              <a:rPr lang="en-US" dirty="0" smtClean="0"/>
              <a:t>=</a:t>
            </a:r>
            <a:r>
              <a:rPr lang="en-US" dirty="0" err="1" smtClean="0"/>
              <a:t>j&amp;q</a:t>
            </a:r>
            <a:r>
              <a:rPr lang="en-US" dirty="0" smtClean="0"/>
              <a:t>=&amp;</a:t>
            </a:r>
            <a:r>
              <a:rPr lang="en-US" dirty="0" err="1" smtClean="0"/>
              <a:t>esrc</a:t>
            </a:r>
            <a:r>
              <a:rPr lang="en-US" dirty="0" smtClean="0"/>
              <a:t>=</a:t>
            </a:r>
            <a:r>
              <a:rPr lang="en-US" dirty="0" err="1" smtClean="0"/>
              <a:t>s&amp;source</a:t>
            </a:r>
            <a:r>
              <a:rPr lang="en-US" dirty="0" smtClean="0"/>
              <a:t>=</a:t>
            </a:r>
            <a:r>
              <a:rPr lang="en-US" dirty="0" err="1" smtClean="0"/>
              <a:t>images&amp;cd</a:t>
            </a:r>
            <a:r>
              <a:rPr lang="en-US" dirty="0" smtClean="0"/>
              <a:t>=&amp;cad=</a:t>
            </a:r>
            <a:r>
              <a:rPr lang="en-US" dirty="0" err="1" smtClean="0"/>
              <a:t>rja&amp;uact</a:t>
            </a:r>
            <a:r>
              <a:rPr lang="en-US" dirty="0" smtClean="0"/>
              <a:t>=8&amp;ved=2ahUKEwiOzo6TpYHaAhVI3IMKHY5OBVwQjRx6BAgAEAU&amp;url=https%3A%2F%2FwComparison: ww.homepower.com%2Farticles%2Fsolar-electricity%2Fequipment-products%2Flithium-ion-batteries-grid-systems&amp;psig=AOvVaw0_GwwouIS0n4OH93BNYSnp&amp;ust=1521854822303921</a:t>
            </a:r>
          </a:p>
          <a:p>
            <a:r>
              <a:rPr lang="en-US" dirty="0" smtClean="0"/>
              <a:t>Types of Li-ion:</a:t>
            </a:r>
            <a:r>
              <a:rPr lang="en-US" baseline="0" dirty="0" smtClean="0"/>
              <a:t> http://</a:t>
            </a:r>
            <a:r>
              <a:rPr lang="en-US" baseline="0" dirty="0" err="1" smtClean="0"/>
              <a:t>synergyfiles.com</a:t>
            </a:r>
            <a:r>
              <a:rPr lang="en-US" baseline="0" smtClean="0"/>
              <a:t>/2015/09/5-types-of-lithium-ion-batteries/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1C9762-4356-2F41-8DFC-73106984EA8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659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Lidar Spec: https://</a:t>
            </a:r>
            <a:r>
              <a:rPr lang="en-US" dirty="0" err="1" smtClean="0"/>
              <a:t>www.autonomoustuff.com</a:t>
            </a:r>
            <a:r>
              <a:rPr lang="en-US" dirty="0" smtClean="0"/>
              <a:t>/</a:t>
            </a:r>
            <a:r>
              <a:rPr lang="en-US" dirty="0" err="1" smtClean="0"/>
              <a:t>wp</a:t>
            </a:r>
            <a:r>
              <a:rPr lang="en-US" dirty="0" smtClean="0"/>
              <a:t>-content/uploads/2016/08/VLP-16-Puck.pdf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Li-Ion Battery Pro/con: http://electronics360.globalspec.com/article/5555/lithium-batteries-the-pros-and-cons</a:t>
            </a:r>
          </a:p>
          <a:p>
            <a:r>
              <a:rPr lang="en-US" dirty="0" smtClean="0"/>
              <a:t>Drone Power Consumption:</a:t>
            </a:r>
            <a:r>
              <a:rPr lang="en-US" baseline="0" dirty="0" smtClean="0"/>
              <a:t> https://</a:t>
            </a:r>
            <a:r>
              <a:rPr lang="en-US" baseline="0" dirty="0" err="1" smtClean="0"/>
              <a:t>www.quora.com</a:t>
            </a:r>
            <a:r>
              <a:rPr lang="en-US" baseline="0" dirty="0" smtClean="0"/>
              <a:t>/What-is-the-power-consumption-of-a-drone-like-the-Phantom-DJI</a:t>
            </a:r>
          </a:p>
          <a:p>
            <a:r>
              <a:rPr lang="en-US" dirty="0" smtClean="0"/>
              <a:t>https://</a:t>
            </a:r>
            <a:r>
              <a:rPr lang="en-US" dirty="0" err="1" smtClean="0"/>
              <a:t>www.google.com</a:t>
            </a:r>
            <a:r>
              <a:rPr lang="en-US" dirty="0" smtClean="0"/>
              <a:t>/</a:t>
            </a:r>
            <a:r>
              <a:rPr lang="en-US" dirty="0" err="1" smtClean="0"/>
              <a:t>url?sa</a:t>
            </a:r>
            <a:r>
              <a:rPr lang="en-US" dirty="0" smtClean="0"/>
              <a:t>=</a:t>
            </a:r>
            <a:r>
              <a:rPr lang="en-US" dirty="0" err="1" smtClean="0"/>
              <a:t>i&amp;rct</a:t>
            </a:r>
            <a:r>
              <a:rPr lang="en-US" dirty="0" smtClean="0"/>
              <a:t>=</a:t>
            </a:r>
            <a:r>
              <a:rPr lang="en-US" dirty="0" err="1" smtClean="0"/>
              <a:t>j&amp;q</a:t>
            </a:r>
            <a:r>
              <a:rPr lang="en-US" dirty="0" smtClean="0"/>
              <a:t>=&amp;</a:t>
            </a:r>
            <a:r>
              <a:rPr lang="en-US" dirty="0" err="1" smtClean="0"/>
              <a:t>esrc</a:t>
            </a:r>
            <a:r>
              <a:rPr lang="en-US" dirty="0" smtClean="0"/>
              <a:t>=</a:t>
            </a:r>
            <a:r>
              <a:rPr lang="en-US" dirty="0" err="1" smtClean="0"/>
              <a:t>s&amp;source</a:t>
            </a:r>
            <a:r>
              <a:rPr lang="en-US" dirty="0" smtClean="0"/>
              <a:t>=</a:t>
            </a:r>
            <a:r>
              <a:rPr lang="en-US" dirty="0" err="1" smtClean="0"/>
              <a:t>images&amp;cd</a:t>
            </a:r>
            <a:r>
              <a:rPr lang="en-US" dirty="0" smtClean="0"/>
              <a:t>=&amp;cad=</a:t>
            </a:r>
            <a:r>
              <a:rPr lang="en-US" dirty="0" err="1" smtClean="0"/>
              <a:t>rja&amp;uact</a:t>
            </a:r>
            <a:r>
              <a:rPr lang="en-US" dirty="0" smtClean="0"/>
              <a:t>=8&amp;ved=2ahUKEwiOzo6TpYHaAhVI3IMKHY5OBVwQjRx6BAgAEAU&amp;url=https%3A%2F%2FwComparison: ww.homepower.com%2Farticles%2Fsolar-electricity%2Fequipment-products%2Flithium-ion-batteries-grid-systems&amp;psig=AOvVaw0_GwwouIS0n4OH93BNYSnp&amp;ust=1521854822303921</a:t>
            </a:r>
          </a:p>
          <a:p>
            <a:r>
              <a:rPr lang="en-US" dirty="0" smtClean="0"/>
              <a:t>Types of Li-ion:</a:t>
            </a:r>
            <a:r>
              <a:rPr lang="en-US" baseline="0" dirty="0" smtClean="0"/>
              <a:t> http://</a:t>
            </a:r>
            <a:r>
              <a:rPr lang="en-US" baseline="0" dirty="0" err="1" smtClean="0"/>
              <a:t>synergyfiles.com</a:t>
            </a:r>
            <a:r>
              <a:rPr lang="en-US" baseline="0" dirty="0" smtClean="0"/>
              <a:t>/2015/09/5-types-of-lithium-ion-batteries/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1C9762-4356-2F41-8DFC-73106984EA8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409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3d Mapping Using Autonomous Aerial Vehicles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EECE 5698 Individual Projects</a:t>
            </a:r>
          </a:p>
          <a:p>
            <a:r>
              <a:rPr lang="en-US" dirty="0" smtClean="0"/>
              <a:t>Andrew </a:t>
            </a:r>
            <a:r>
              <a:rPr lang="en-US" dirty="0" err="1" smtClean="0"/>
              <a:t>Tu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102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Value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666999"/>
            <a:ext cx="5165666" cy="3124201"/>
          </a:xfrm>
        </p:spPr>
        <p:txBody>
          <a:bodyPr/>
          <a:lstStyle/>
          <a:p>
            <a:r>
              <a:rPr lang="en-US" dirty="0"/>
              <a:t>Search and </a:t>
            </a:r>
            <a:r>
              <a:rPr lang="en-US" dirty="0" smtClean="0"/>
              <a:t>Rescue</a:t>
            </a:r>
          </a:p>
          <a:p>
            <a:r>
              <a:rPr lang="en-US" dirty="0" smtClean="0"/>
              <a:t>Land/Infrastructure Surveying</a:t>
            </a:r>
          </a:p>
          <a:p>
            <a:r>
              <a:rPr lang="en-US" dirty="0" smtClean="0"/>
              <a:t>Exploration/Reconnaissance </a:t>
            </a:r>
          </a:p>
          <a:p>
            <a:r>
              <a:rPr lang="en-US" dirty="0" smtClean="0"/>
              <a:t>Build collaborative maps with other autonomous systems</a:t>
            </a:r>
          </a:p>
          <a:p>
            <a:r>
              <a:rPr lang="en-US" dirty="0" smtClean="0"/>
              <a:t>AR/VR reconstructions for various applications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355" y="1210649"/>
            <a:ext cx="3448923" cy="16770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8052" y="3240039"/>
            <a:ext cx="3664226" cy="2442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896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954505"/>
          </a:xfrm>
        </p:spPr>
        <p:txBody>
          <a:bodyPr/>
          <a:lstStyle/>
          <a:p>
            <a:r>
              <a:rPr lang="en-US" dirty="0" smtClean="0"/>
              <a:t>Power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1429278" y="1467365"/>
            <a:ext cx="4588931" cy="576262"/>
          </a:xfrm>
        </p:spPr>
        <p:txBody>
          <a:bodyPr/>
          <a:lstStyle/>
          <a:p>
            <a:r>
              <a:rPr lang="en-US" dirty="0" smtClean="0"/>
              <a:t>Li-Ion Battery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1141413" y="2052094"/>
            <a:ext cx="4876800" cy="368694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Pro:</a:t>
            </a:r>
          </a:p>
          <a:p>
            <a:pPr lvl="1"/>
            <a:r>
              <a:rPr lang="en-US" dirty="0" smtClean="0"/>
              <a:t>Light weight</a:t>
            </a:r>
          </a:p>
          <a:p>
            <a:pPr lvl="1"/>
            <a:r>
              <a:rPr lang="en-US" dirty="0" smtClean="0"/>
              <a:t>High Power Density (~100-200 WH/kg)</a:t>
            </a:r>
          </a:p>
          <a:p>
            <a:pPr lvl="1"/>
            <a:r>
              <a:rPr lang="en-US" dirty="0" smtClean="0"/>
              <a:t>Fast charge time</a:t>
            </a:r>
          </a:p>
          <a:p>
            <a:pPr lvl="1"/>
            <a:r>
              <a:rPr lang="en-US" dirty="0" smtClean="0"/>
              <a:t>Higher voltages</a:t>
            </a:r>
          </a:p>
          <a:p>
            <a:r>
              <a:rPr lang="en-US" dirty="0" smtClean="0"/>
              <a:t>Con:</a:t>
            </a:r>
          </a:p>
          <a:p>
            <a:pPr lvl="1"/>
            <a:r>
              <a:rPr lang="en-US" dirty="0" smtClean="0"/>
              <a:t>Combustible</a:t>
            </a:r>
          </a:p>
          <a:p>
            <a:pPr lvl="1"/>
            <a:r>
              <a:rPr lang="en-US" dirty="0" smtClean="0"/>
              <a:t>“Temperamental” in use</a:t>
            </a:r>
          </a:p>
          <a:p>
            <a:r>
              <a:rPr lang="en-US" dirty="0" smtClean="0"/>
              <a:t>13000 </a:t>
            </a:r>
            <a:r>
              <a:rPr lang="en-US" dirty="0" err="1" smtClean="0"/>
              <a:t>mAh</a:t>
            </a:r>
            <a:r>
              <a:rPr lang="en-US" dirty="0" smtClean="0"/>
              <a:t> @ 12V = 155Wh or ~ 1 Hour Flight Time</a:t>
            </a:r>
          </a:p>
          <a:p>
            <a:r>
              <a:rPr lang="en-US" dirty="0" smtClean="0"/>
              <a:t>(Scale as necessary)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6443131" y="1475832"/>
            <a:ext cx="4604280" cy="576262"/>
          </a:xfrm>
        </p:spPr>
        <p:txBody>
          <a:bodyPr/>
          <a:lstStyle/>
          <a:p>
            <a:r>
              <a:rPr lang="en-US" dirty="0" smtClean="0"/>
              <a:t>Consumption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0" y="2052095"/>
            <a:ext cx="4876801" cy="775312"/>
          </a:xfrm>
        </p:spPr>
        <p:txBody>
          <a:bodyPr>
            <a:normAutofit/>
          </a:bodyPr>
          <a:lstStyle/>
          <a:p>
            <a:r>
              <a:rPr lang="en-US" dirty="0" smtClean="0"/>
              <a:t>Total: ~155W</a:t>
            </a:r>
          </a:p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3131" y="2672295"/>
            <a:ext cx="5474368" cy="3728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690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Consumption Break Down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1429278" y="1900517"/>
            <a:ext cx="4588931" cy="576262"/>
          </a:xfrm>
        </p:spPr>
        <p:txBody>
          <a:bodyPr/>
          <a:lstStyle/>
          <a:p>
            <a:r>
              <a:rPr lang="en-US" dirty="0"/>
              <a:t>Consumption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1141412" y="2485245"/>
            <a:ext cx="4876800" cy="3686949"/>
          </a:xfrm>
        </p:spPr>
        <p:txBody>
          <a:bodyPr>
            <a:normAutofit/>
          </a:bodyPr>
          <a:lstStyle/>
          <a:p>
            <a:r>
              <a:rPr lang="en-US" dirty="0"/>
              <a:t>Flight: ~</a:t>
            </a:r>
            <a:r>
              <a:rPr lang="en-US" dirty="0" smtClean="0"/>
              <a:t>140W</a:t>
            </a:r>
            <a:endParaRPr lang="en-US" dirty="0"/>
          </a:p>
          <a:p>
            <a:r>
              <a:rPr lang="en-US" dirty="0"/>
              <a:t>Lidar: ~</a:t>
            </a:r>
            <a:r>
              <a:rPr lang="pl-PL" dirty="0">
                <a:effectLst/>
              </a:rPr>
              <a:t>8W</a:t>
            </a:r>
            <a:endParaRPr lang="en-US" dirty="0"/>
          </a:p>
          <a:p>
            <a:r>
              <a:rPr lang="en-US" dirty="0"/>
              <a:t>Camera: ~.5W</a:t>
            </a:r>
          </a:p>
          <a:p>
            <a:r>
              <a:rPr lang="en-US" dirty="0"/>
              <a:t>Micro Processor: ~1W</a:t>
            </a:r>
          </a:p>
          <a:p>
            <a:r>
              <a:rPr lang="en-US" dirty="0"/>
              <a:t>Other Sensors (+ wiggle room): ~5 W</a:t>
            </a:r>
          </a:p>
          <a:p>
            <a:endParaRPr lang="en-US" dirty="0"/>
          </a:p>
          <a:p>
            <a:r>
              <a:rPr lang="en-US" dirty="0"/>
              <a:t>Total: ~</a:t>
            </a:r>
            <a:r>
              <a:rPr lang="en-US" dirty="0" smtClean="0"/>
              <a:t>155W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6443131" y="1908984"/>
            <a:ext cx="4604280" cy="576262"/>
          </a:xfrm>
        </p:spPr>
        <p:txBody>
          <a:bodyPr/>
          <a:lstStyle/>
          <a:p>
            <a:r>
              <a:rPr lang="en-US" dirty="0" smtClean="0"/>
              <a:t>Consumption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0" y="2485246"/>
            <a:ext cx="4876801" cy="312147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DJI Drone M200 has 97.58 </a:t>
            </a:r>
            <a:r>
              <a:rPr lang="en-US" dirty="0" err="1" smtClean="0"/>
              <a:t>Wh</a:t>
            </a:r>
            <a:r>
              <a:rPr lang="en-US" dirty="0" smtClean="0"/>
              <a:t> battery with 30 min of Flight time -&gt; If Li-Ion batteries can only discharge 70% of their stored energy, ~70 </a:t>
            </a:r>
            <a:r>
              <a:rPr lang="en-US" dirty="0" err="1" smtClean="0"/>
              <a:t>Wh</a:t>
            </a:r>
            <a:r>
              <a:rPr lang="en-US" dirty="0" smtClean="0"/>
              <a:t> of energy available. </a:t>
            </a:r>
          </a:p>
          <a:p>
            <a:r>
              <a:rPr lang="en-US" dirty="0" smtClean="0"/>
              <a:t>70Wh * 60 min/30min = ~ 140 W</a:t>
            </a:r>
          </a:p>
          <a:p>
            <a:r>
              <a:rPr lang="en-US" dirty="0" smtClean="0"/>
              <a:t>therefore, roughly 140W are spent on Flight </a:t>
            </a:r>
          </a:p>
          <a:p>
            <a:r>
              <a:rPr lang="en-US" dirty="0" err="1" smtClean="0"/>
              <a:t>Veledyne</a:t>
            </a:r>
            <a:r>
              <a:rPr lang="en-US" dirty="0" smtClean="0"/>
              <a:t> (VLP-16) spec. specifies 8W. </a:t>
            </a:r>
          </a:p>
          <a:p>
            <a:r>
              <a:rPr lang="en-US" dirty="0" smtClean="0"/>
              <a:t>Camera/Micro Processor measurements came from class discussions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5249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26695"/>
          </a:xfrm>
        </p:spPr>
        <p:txBody>
          <a:bodyPr/>
          <a:lstStyle/>
          <a:p>
            <a:r>
              <a:rPr lang="en-US" dirty="0" smtClean="0"/>
              <a:t>Sensing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636295"/>
            <a:ext cx="10685629" cy="4848726"/>
          </a:xfrm>
        </p:spPr>
        <p:txBody>
          <a:bodyPr>
            <a:noAutofit/>
          </a:bodyPr>
          <a:lstStyle/>
          <a:p>
            <a:r>
              <a:rPr lang="en-US" sz="1400" dirty="0" smtClean="0"/>
              <a:t>Lidar – Primary means of map generation, generate high definition point clouds of surroundings. </a:t>
            </a:r>
          </a:p>
          <a:p>
            <a:pPr lvl="1"/>
            <a:r>
              <a:rPr lang="en-US" sz="1200" dirty="0" smtClean="0"/>
              <a:t>Accurate to +/- 3 cm </a:t>
            </a:r>
          </a:p>
          <a:p>
            <a:pPr lvl="1"/>
            <a:r>
              <a:rPr lang="en-US" sz="1200" dirty="0" smtClean="0"/>
              <a:t>Range of 100M</a:t>
            </a:r>
          </a:p>
          <a:p>
            <a:r>
              <a:rPr lang="en-US" sz="1400" dirty="0" smtClean="0"/>
              <a:t>GPS – Can be used outdoors for navigation and plotting map data on global scale</a:t>
            </a:r>
          </a:p>
          <a:p>
            <a:pPr lvl="1"/>
            <a:r>
              <a:rPr lang="en-US" sz="1200" dirty="0" smtClean="0"/>
              <a:t>Accurate to +/- 3 M (no RTK) outdoors in open </a:t>
            </a:r>
            <a:r>
              <a:rPr lang="en-US" sz="1200" dirty="0" smtClean="0"/>
              <a:t>space</a:t>
            </a:r>
          </a:p>
          <a:p>
            <a:pPr lvl="1"/>
            <a:r>
              <a:rPr lang="en-US" sz="1200" dirty="0" smtClean="0"/>
              <a:t>Accurate to +/- 2cm (RTK) outdoors in Open Space</a:t>
            </a:r>
            <a:endParaRPr lang="en-US" sz="1200" dirty="0" smtClean="0"/>
          </a:p>
          <a:p>
            <a:pPr lvl="1"/>
            <a:r>
              <a:rPr lang="en-US" sz="1200" dirty="0" smtClean="0"/>
              <a:t>Not usable </a:t>
            </a:r>
            <a:r>
              <a:rPr lang="en-US" sz="1200" dirty="0" smtClean="0"/>
              <a:t>indoors or in areas with heavy obstructions</a:t>
            </a:r>
            <a:endParaRPr lang="en-US" sz="1200" dirty="0" smtClean="0"/>
          </a:p>
          <a:p>
            <a:r>
              <a:rPr lang="en-US" sz="1400" dirty="0" smtClean="0"/>
              <a:t>IMU – </a:t>
            </a:r>
            <a:r>
              <a:rPr lang="en-US" sz="1400" dirty="0" smtClean="0"/>
              <a:t>Versatile Sensor for sensor fusion. Can </a:t>
            </a:r>
            <a:r>
              <a:rPr lang="en-US" sz="1400" dirty="0" smtClean="0"/>
              <a:t>assist in Monocular VIO and/or used for dead reckoning</a:t>
            </a:r>
          </a:p>
          <a:p>
            <a:pPr lvl="1"/>
            <a:r>
              <a:rPr lang="en-US" sz="1200" dirty="0" smtClean="0"/>
              <a:t>Provides measurements for movements w/in 3D space. </a:t>
            </a:r>
          </a:p>
          <a:p>
            <a:r>
              <a:rPr lang="en-US" sz="1400" dirty="0"/>
              <a:t>Camera – Can also be used in map generation. </a:t>
            </a:r>
            <a:endParaRPr lang="en-US" sz="1400" dirty="0" smtClean="0"/>
          </a:p>
          <a:p>
            <a:pPr lvl="1"/>
            <a:r>
              <a:rPr lang="en-US" sz="1200" dirty="0" smtClean="0"/>
              <a:t>Offers users FPV of </a:t>
            </a:r>
            <a:r>
              <a:rPr lang="en-US" sz="1200" dirty="0" smtClean="0"/>
              <a:t>drone </a:t>
            </a:r>
            <a:r>
              <a:rPr lang="en-US" sz="1200" dirty="0" smtClean="0"/>
              <a:t> (Either used for remote operation OR just for user </a:t>
            </a:r>
            <a:r>
              <a:rPr lang="en-US" sz="1200" dirty="0" smtClean="0"/>
              <a:t>friendly </a:t>
            </a:r>
            <a:r>
              <a:rPr lang="en-US" sz="1200" dirty="0" smtClean="0"/>
              <a:t>view)</a:t>
            </a:r>
            <a:endParaRPr lang="en-US" sz="1200" dirty="0"/>
          </a:p>
          <a:p>
            <a:pPr lvl="1"/>
            <a:r>
              <a:rPr lang="en-US" sz="1200" dirty="0"/>
              <a:t>Data can be collected and used for post processing map generation</a:t>
            </a:r>
          </a:p>
          <a:p>
            <a:pPr lvl="1"/>
            <a:r>
              <a:rPr lang="en-US" sz="1200" dirty="0"/>
              <a:t>Can assist in object/obstacle detection</a:t>
            </a:r>
          </a:p>
          <a:p>
            <a:pPr lvl="1"/>
            <a:r>
              <a:rPr lang="en-US" sz="1200" dirty="0" smtClean="0"/>
              <a:t>Good “Catch all” Sensor</a:t>
            </a:r>
          </a:p>
        </p:txBody>
      </p:sp>
    </p:spTree>
    <p:extLst>
      <p:ext uri="{BB962C8B-B14F-4D97-AF65-F5344CB8AC3E}">
        <p14:creationId xmlns:p14="http://schemas.microsoft.com/office/powerpoint/2010/main" val="191332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86853"/>
          </a:xfrm>
        </p:spPr>
        <p:txBody>
          <a:bodyPr/>
          <a:lstStyle/>
          <a:p>
            <a:r>
              <a:rPr lang="en-US" dirty="0" smtClean="0"/>
              <a:t>Navigation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467853"/>
            <a:ext cx="9905998" cy="5233736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SLAM w/ Lidar  and/or VSLAM w/ Camera. </a:t>
            </a:r>
          </a:p>
          <a:p>
            <a:r>
              <a:rPr lang="en-US" dirty="0" smtClean="0"/>
              <a:t>Outdoor Open Space: Can use GPS sensor</a:t>
            </a:r>
          </a:p>
          <a:p>
            <a:r>
              <a:rPr lang="en-US" dirty="0" smtClean="0"/>
              <a:t>Fail safe: Dead Reckoning w/ IMU </a:t>
            </a:r>
          </a:p>
          <a:p>
            <a:r>
              <a:rPr lang="en-US" dirty="0" smtClean="0"/>
              <a:t>Camera or Lidar used for Obstacle detection/Avoidance</a:t>
            </a:r>
          </a:p>
          <a:p>
            <a:endParaRPr lang="en-US" dirty="0"/>
          </a:p>
          <a:p>
            <a:r>
              <a:rPr lang="en-US" dirty="0" smtClean="0"/>
              <a:t>Outdoor </a:t>
            </a:r>
            <a:r>
              <a:rPr lang="en-US" dirty="0"/>
              <a:t>applications (Open Air </a:t>
            </a:r>
            <a:r>
              <a:rPr lang="en-US" dirty="0" smtClean="0"/>
              <a:t>Flight, No Obstructions): </a:t>
            </a:r>
            <a:endParaRPr lang="en-US" dirty="0"/>
          </a:p>
          <a:p>
            <a:pPr lvl="1"/>
            <a:r>
              <a:rPr lang="en-US" dirty="0" smtClean="0"/>
              <a:t>accuracy </a:t>
            </a:r>
            <a:r>
              <a:rPr lang="en-US" dirty="0" smtClean="0"/>
              <a:t>to </a:t>
            </a:r>
            <a:r>
              <a:rPr lang="en-US" dirty="0" smtClean="0"/>
              <a:t>+/- 2cm using RTK GPS</a:t>
            </a:r>
          </a:p>
          <a:p>
            <a:pPr lvl="1"/>
            <a:r>
              <a:rPr lang="en-US" dirty="0" smtClean="0"/>
              <a:t>Accuracy to +/- 2m using GPS</a:t>
            </a:r>
          </a:p>
          <a:p>
            <a:pPr lvl="1"/>
            <a:r>
              <a:rPr lang="en-US" dirty="0" smtClean="0"/>
              <a:t>Don’t need high accuracy readings since few obstacles, use normal GPS for accuracy @ +/- 2m</a:t>
            </a:r>
            <a:endParaRPr lang="en-US" dirty="0" smtClean="0"/>
          </a:p>
          <a:p>
            <a:r>
              <a:rPr lang="en-US" dirty="0" smtClean="0"/>
              <a:t>Outdoor Applications (Near Obstructions, More Obstacles, Forests): Accuracy to 30 cm</a:t>
            </a:r>
          </a:p>
          <a:p>
            <a:pPr lvl="1"/>
            <a:r>
              <a:rPr lang="en-US" dirty="0" smtClean="0"/>
              <a:t>Use Lidar and SLAM to estimate position in self built map</a:t>
            </a:r>
          </a:p>
          <a:p>
            <a:pPr lvl="1"/>
            <a:r>
              <a:rPr lang="en-US" dirty="0" smtClean="0"/>
              <a:t>Use GPS data when available to match position of map to global coordinate system</a:t>
            </a:r>
          </a:p>
          <a:p>
            <a:r>
              <a:rPr lang="en-US" dirty="0" smtClean="0"/>
              <a:t>Indoor applications: Accuracy to 30 cm</a:t>
            </a:r>
          </a:p>
          <a:p>
            <a:pPr lvl="1"/>
            <a:r>
              <a:rPr lang="en-US" dirty="0" smtClean="0"/>
              <a:t>Use Lidar and SLAM to estimate position in self built map</a:t>
            </a:r>
            <a:endParaRPr lang="en-US" dirty="0" smtClean="0"/>
          </a:p>
          <a:p>
            <a:pPr lvl="1"/>
            <a:r>
              <a:rPr lang="en-US" dirty="0" smtClean="0"/>
              <a:t>Closer quarters, more danger of ramming into things while flying</a:t>
            </a:r>
          </a:p>
        </p:txBody>
      </p:sp>
    </p:spTree>
    <p:extLst>
      <p:ext uri="{BB962C8B-B14F-4D97-AF65-F5344CB8AC3E}">
        <p14:creationId xmlns:p14="http://schemas.microsoft.com/office/powerpoint/2010/main" val="116711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930442"/>
          </a:xfrm>
        </p:spPr>
        <p:txBody>
          <a:bodyPr/>
          <a:lstStyle/>
          <a:p>
            <a:r>
              <a:rPr lang="en-US" dirty="0" smtClean="0"/>
              <a:t>System Level Design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336592" y="4018546"/>
            <a:ext cx="2346158" cy="14558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Li-Ion Battery</a:t>
            </a:r>
          </a:p>
        </p:txBody>
      </p:sp>
      <p:sp>
        <p:nvSpPr>
          <p:cNvPr id="5" name="Rectangle 4"/>
          <p:cNvSpPr/>
          <p:nvPr/>
        </p:nvSpPr>
        <p:spPr>
          <a:xfrm>
            <a:off x="4336592" y="1696455"/>
            <a:ext cx="2346158" cy="14558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Microcontroller</a:t>
            </a:r>
          </a:p>
        </p:txBody>
      </p:sp>
      <p:sp>
        <p:nvSpPr>
          <p:cNvPr id="6" name="Rectangle 5"/>
          <p:cNvSpPr/>
          <p:nvPr/>
        </p:nvSpPr>
        <p:spPr>
          <a:xfrm>
            <a:off x="8865683" y="1453819"/>
            <a:ext cx="1649913" cy="9224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Propeller</a:t>
            </a:r>
          </a:p>
        </p:txBody>
      </p:sp>
      <p:sp>
        <p:nvSpPr>
          <p:cNvPr id="7" name="Rectangle 6"/>
          <p:cNvSpPr/>
          <p:nvPr/>
        </p:nvSpPr>
        <p:spPr>
          <a:xfrm>
            <a:off x="7896127" y="3178338"/>
            <a:ext cx="1649913" cy="9224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Camera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5720623" y="2691065"/>
            <a:ext cx="1649913" cy="9224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GPS</a:t>
            </a:r>
          </a:p>
        </p:txBody>
      </p:sp>
      <p:sp>
        <p:nvSpPr>
          <p:cNvPr id="9" name="Rectangle 8"/>
          <p:cNvSpPr/>
          <p:nvPr/>
        </p:nvSpPr>
        <p:spPr>
          <a:xfrm>
            <a:off x="3545119" y="2686051"/>
            <a:ext cx="1649913" cy="9224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IMU</a:t>
            </a:r>
          </a:p>
        </p:txBody>
      </p:sp>
      <p:sp>
        <p:nvSpPr>
          <p:cNvPr id="10" name="Rectangle 9"/>
          <p:cNvSpPr/>
          <p:nvPr/>
        </p:nvSpPr>
        <p:spPr>
          <a:xfrm>
            <a:off x="4632871" y="3425491"/>
            <a:ext cx="1649913" cy="9224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LIDAR</a:t>
            </a:r>
          </a:p>
        </p:txBody>
      </p:sp>
      <p:cxnSp>
        <p:nvCxnSpPr>
          <p:cNvPr id="12" name="Straight Connector 11"/>
          <p:cNvCxnSpPr>
            <a:endCxn id="5" idx="2"/>
          </p:cNvCxnSpPr>
          <p:nvPr/>
        </p:nvCxnSpPr>
        <p:spPr>
          <a:xfrm flipV="1">
            <a:off x="5509671" y="3152276"/>
            <a:ext cx="0" cy="9484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5" idx="3"/>
            <a:endCxn id="6" idx="1"/>
          </p:cNvCxnSpPr>
          <p:nvPr/>
        </p:nvCxnSpPr>
        <p:spPr>
          <a:xfrm flipV="1">
            <a:off x="6682750" y="1915030"/>
            <a:ext cx="2182933" cy="5093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407488" y="1453819"/>
            <a:ext cx="1649913" cy="9224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Propeller</a:t>
            </a:r>
            <a:endParaRPr lang="en-US" dirty="0" smtClean="0"/>
          </a:p>
        </p:txBody>
      </p:sp>
      <p:sp>
        <p:nvSpPr>
          <p:cNvPr id="19" name="Rectangle 18"/>
          <p:cNvSpPr/>
          <p:nvPr/>
        </p:nvSpPr>
        <p:spPr>
          <a:xfrm>
            <a:off x="407488" y="5025190"/>
            <a:ext cx="1649913" cy="9224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Propeller</a:t>
            </a:r>
          </a:p>
        </p:txBody>
      </p:sp>
      <p:sp>
        <p:nvSpPr>
          <p:cNvPr id="20" name="Rectangle 19"/>
          <p:cNvSpPr/>
          <p:nvPr/>
        </p:nvSpPr>
        <p:spPr>
          <a:xfrm>
            <a:off x="8870681" y="5025190"/>
            <a:ext cx="1649913" cy="9224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Propeller</a:t>
            </a:r>
          </a:p>
        </p:txBody>
      </p:sp>
      <p:cxnSp>
        <p:nvCxnSpPr>
          <p:cNvPr id="25" name="Straight Connector 24"/>
          <p:cNvCxnSpPr>
            <a:stCxn id="4" idx="3"/>
            <a:endCxn id="20" idx="1"/>
          </p:cNvCxnSpPr>
          <p:nvPr/>
        </p:nvCxnSpPr>
        <p:spPr>
          <a:xfrm>
            <a:off x="6682750" y="4746457"/>
            <a:ext cx="2187931" cy="7399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5" idx="1"/>
            <a:endCxn id="18" idx="3"/>
          </p:cNvCxnSpPr>
          <p:nvPr/>
        </p:nvCxnSpPr>
        <p:spPr>
          <a:xfrm flipH="1" flipV="1">
            <a:off x="2057401" y="1915030"/>
            <a:ext cx="2279191" cy="5093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4" idx="1"/>
            <a:endCxn id="19" idx="3"/>
          </p:cNvCxnSpPr>
          <p:nvPr/>
        </p:nvCxnSpPr>
        <p:spPr>
          <a:xfrm flipH="1">
            <a:off x="2057401" y="4746457"/>
            <a:ext cx="2279191" cy="7399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5" idx="3"/>
            <a:endCxn id="7" idx="1"/>
          </p:cNvCxnSpPr>
          <p:nvPr/>
        </p:nvCxnSpPr>
        <p:spPr>
          <a:xfrm>
            <a:off x="6682750" y="2424366"/>
            <a:ext cx="1213377" cy="12151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4" idx="3"/>
            <a:endCxn id="7" idx="1"/>
          </p:cNvCxnSpPr>
          <p:nvPr/>
        </p:nvCxnSpPr>
        <p:spPr>
          <a:xfrm flipV="1">
            <a:off x="6682750" y="3639549"/>
            <a:ext cx="1213377" cy="1106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5" idx="2"/>
            <a:endCxn id="10" idx="3"/>
          </p:cNvCxnSpPr>
          <p:nvPr/>
        </p:nvCxnSpPr>
        <p:spPr>
          <a:xfrm>
            <a:off x="5509671" y="3152276"/>
            <a:ext cx="773113" cy="7344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0" idx="0"/>
            <a:endCxn id="8" idx="1"/>
          </p:cNvCxnSpPr>
          <p:nvPr/>
        </p:nvCxnSpPr>
        <p:spPr>
          <a:xfrm flipV="1">
            <a:off x="5457828" y="3152276"/>
            <a:ext cx="262795" cy="2732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5" idx="2"/>
          </p:cNvCxnSpPr>
          <p:nvPr/>
        </p:nvCxnSpPr>
        <p:spPr>
          <a:xfrm flipH="1">
            <a:off x="5089358" y="3152276"/>
            <a:ext cx="420313" cy="260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9104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279358"/>
          </a:xfrm>
        </p:spPr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software and 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744579"/>
            <a:ext cx="9905998" cy="4046621"/>
          </a:xfrm>
        </p:spPr>
        <p:txBody>
          <a:bodyPr>
            <a:normAutofit/>
          </a:bodyPr>
          <a:lstStyle/>
          <a:p>
            <a:r>
              <a:rPr lang="en-US" dirty="0" smtClean="0"/>
              <a:t>OS: Ubuntu 16.04</a:t>
            </a:r>
          </a:p>
          <a:p>
            <a:r>
              <a:rPr lang="en-US" dirty="0" smtClean="0"/>
              <a:t>Use ROS to manage sensors</a:t>
            </a:r>
          </a:p>
          <a:p>
            <a:pPr lvl="1"/>
            <a:r>
              <a:rPr lang="en-US" dirty="0" smtClean="0"/>
              <a:t>Offers Time </a:t>
            </a:r>
            <a:r>
              <a:rPr lang="en-US" dirty="0" smtClean="0"/>
              <a:t>Synchronization of data</a:t>
            </a:r>
            <a:endParaRPr lang="en-US" dirty="0" smtClean="0"/>
          </a:p>
          <a:p>
            <a:pPr lvl="1"/>
            <a:r>
              <a:rPr lang="en-US" dirty="0" smtClean="0"/>
              <a:t>Active developer community with lots of package </a:t>
            </a:r>
            <a:r>
              <a:rPr lang="en-US" dirty="0" smtClean="0"/>
              <a:t>support</a:t>
            </a:r>
            <a:endParaRPr lang="en-US" dirty="0" smtClean="0"/>
          </a:p>
          <a:p>
            <a:r>
              <a:rPr lang="en-US" dirty="0"/>
              <a:t>Utilize </a:t>
            </a:r>
            <a:r>
              <a:rPr lang="en-US" dirty="0" err="1" smtClean="0"/>
              <a:t>OpenCV</a:t>
            </a:r>
            <a:r>
              <a:rPr lang="en-US" dirty="0" smtClean="0"/>
              <a:t> </a:t>
            </a:r>
            <a:r>
              <a:rPr lang="en-US" dirty="0"/>
              <a:t>to process image data</a:t>
            </a:r>
          </a:p>
          <a:p>
            <a:r>
              <a:rPr lang="en-US" dirty="0" smtClean="0"/>
              <a:t>Evaluate Google Cartographer  vs </a:t>
            </a:r>
            <a:r>
              <a:rPr lang="en-US" dirty="0" err="1" smtClean="0"/>
              <a:t>Gmapping</a:t>
            </a:r>
            <a:r>
              <a:rPr lang="en-US" dirty="0" smtClean="0"/>
              <a:t> packages for SLAM + Lidar data representation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468498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2205</TotalTime>
  <Words>604</Words>
  <Application>Microsoft Macintosh PowerPoint</Application>
  <PresentationFormat>Widescreen</PresentationFormat>
  <Paragraphs>100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Century Gothic</vt:lpstr>
      <vt:lpstr>Arial</vt:lpstr>
      <vt:lpstr>Mesh</vt:lpstr>
      <vt:lpstr>3d Mapping Using Autonomous Aerial Vehicles</vt:lpstr>
      <vt:lpstr>Social Value</vt:lpstr>
      <vt:lpstr>Power</vt:lpstr>
      <vt:lpstr>Consumption Break Down</vt:lpstr>
      <vt:lpstr>Sensing</vt:lpstr>
      <vt:lpstr>Navigation</vt:lpstr>
      <vt:lpstr>System Level Design</vt:lpstr>
      <vt:lpstr> software and Future Work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Mapping Using Autonomous Aerial Vehicles</dc:title>
  <dc:creator>Microsoft Office User</dc:creator>
  <cp:lastModifiedBy>Microsoft Office User</cp:lastModifiedBy>
  <cp:revision>34</cp:revision>
  <dcterms:created xsi:type="dcterms:W3CDTF">2018-03-23T00:41:39Z</dcterms:created>
  <dcterms:modified xsi:type="dcterms:W3CDTF">2018-04-04T22:21:43Z</dcterms:modified>
</cp:coreProperties>
</file>

<file path=docProps/thumbnail.jpeg>
</file>